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24"/>
  </p:notesMasterIdLst>
  <p:handoutMasterIdLst>
    <p:handoutMasterId r:id="rId25"/>
  </p:handoutMasterIdLst>
  <p:sldIdLst>
    <p:sldId id="680" r:id="rId5"/>
    <p:sldId id="703" r:id="rId6"/>
    <p:sldId id="697" r:id="rId7"/>
    <p:sldId id="682" r:id="rId8"/>
    <p:sldId id="683" r:id="rId9"/>
    <p:sldId id="704" r:id="rId10"/>
    <p:sldId id="699" r:id="rId11"/>
    <p:sldId id="643" r:id="rId12"/>
    <p:sldId id="689" r:id="rId13"/>
    <p:sldId id="686" r:id="rId14"/>
    <p:sldId id="676" r:id="rId15"/>
    <p:sldId id="672" r:id="rId16"/>
    <p:sldId id="706" r:id="rId17"/>
    <p:sldId id="551" r:id="rId18"/>
    <p:sldId id="684" r:id="rId19"/>
    <p:sldId id="685" r:id="rId20"/>
    <p:sldId id="679" r:id="rId21"/>
    <p:sldId id="698" r:id="rId22"/>
    <p:sldId id="705" r:id="rId23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4370"/>
    <a:srgbClr val="996633"/>
    <a:srgbClr val="009900"/>
    <a:srgbClr val="FF9900"/>
    <a:srgbClr val="CC6600"/>
    <a:srgbClr val="3B81E0"/>
    <a:srgbClr val="F9DB7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 autoAdjust="0"/>
    <p:restoredTop sz="94333" autoAdjust="0"/>
  </p:normalViewPr>
  <p:slideViewPr>
    <p:cSldViewPr snapToGrid="0">
      <p:cViewPr>
        <p:scale>
          <a:sx n="66" d="100"/>
          <a:sy n="66" d="100"/>
        </p:scale>
        <p:origin x="1758" y="222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2020/10/11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2020/10/11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image" Target="../media/image42.png"/><Relationship Id="rId15" Type="http://schemas.microsoft.com/office/2007/relationships/hdphoto" Target="../media/hdphoto4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1.wdp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18" Type="http://schemas.openxmlformats.org/officeDocument/2006/relationships/image" Target="../media/image51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g"/><Relationship Id="rId12" Type="http://schemas.openxmlformats.org/officeDocument/2006/relationships/image" Target="../media/image54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58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jpeg"/><Relationship Id="rId11" Type="http://schemas.openxmlformats.org/officeDocument/2006/relationships/image" Target="../media/image53.png"/><Relationship Id="rId5" Type="http://schemas.openxmlformats.org/officeDocument/2006/relationships/image" Target="../media/image15.png"/><Relationship Id="rId15" Type="http://schemas.openxmlformats.org/officeDocument/2006/relationships/image" Target="../media/image57.jpeg"/><Relationship Id="rId10" Type="http://schemas.openxmlformats.org/officeDocument/2006/relationships/image" Target="../media/image20.emf"/><Relationship Id="rId19" Type="http://schemas.openxmlformats.org/officeDocument/2006/relationships/image" Target="../media/image59.emf"/><Relationship Id="rId4" Type="http://schemas.openxmlformats.org/officeDocument/2006/relationships/image" Target="../media/image16.png"/><Relationship Id="rId9" Type="http://schemas.openxmlformats.org/officeDocument/2006/relationships/image" Target="../media/image19.emf"/><Relationship Id="rId1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61.png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12" Type="http://schemas.openxmlformats.org/officeDocument/2006/relationships/image" Target="../media/image60.emf"/><Relationship Id="rId2" Type="http://schemas.openxmlformats.org/officeDocument/2006/relationships/notesSlide" Target="../notesSlides/notesSlide4.xml"/><Relationship Id="rId16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&#30465;&#12456;&#12493;&#35386;&#26029;&#25903;&#25588;&#12484;&#12540;&#12523;.pptx#-1,1,PowerPoint &#12503;&#12524;&#12476;&#12531;&#12486;&#12540;&#12471;&#12519;&#12531;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11" Type="http://schemas.openxmlformats.org/officeDocument/2006/relationships/image" Target="../media/image22.png"/><Relationship Id="rId5" Type="http://schemas.openxmlformats.org/officeDocument/2006/relationships/image" Target="../media/image18.jpeg"/><Relationship Id="rId15" Type="http://schemas.openxmlformats.org/officeDocument/2006/relationships/image" Target="../media/image63.emf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11" Type="http://schemas.openxmlformats.org/officeDocument/2006/relationships/image" Target="../media/image22.png"/><Relationship Id="rId5" Type="http://schemas.openxmlformats.org/officeDocument/2006/relationships/image" Target="../media/image18.jpeg"/><Relationship Id="rId10" Type="http://schemas.microsoft.com/office/2007/relationships/hdphoto" Target="../media/hdphoto1.wdp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obaldenso.sharepoint.com/sites/jp000423/syoene_test/FaaS/SitePages/&#37096;&#38272;&#12509;&#12540;&#12479;&#12523;%EF%BC%88&#12450;&#12452;&#12467;&#12531;&#12522;&#12531;&#12463;%EF%BC%89.aspx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8987246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/>
              <a:t>10</a:t>
            </a:r>
            <a:r>
              <a:rPr lang="ja-JP" altLang="en-US" dirty="0"/>
              <a:t>月</a:t>
            </a:r>
            <a:r>
              <a:rPr lang="en-US" altLang="ja-JP" dirty="0"/>
              <a:t>XX</a:t>
            </a:r>
            <a:r>
              <a:rPr lang="ja-JP" altLang="en-US" dirty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/>
              <a:t>省エネ</a:t>
            </a:r>
            <a:r>
              <a:rPr kumimoji="1" lang="ja-JP" altLang="en-US" dirty="0" smtClean="0"/>
              <a:t>改善業務の</a:t>
            </a:r>
            <a:r>
              <a:rPr kumimoji="1" lang="ja-JP" altLang="en-US" dirty="0"/>
              <a:t>加速のための情報</a:t>
            </a:r>
            <a:r>
              <a:rPr kumimoji="1" lang="ja-JP" altLang="en-US" dirty="0" smtClean="0"/>
              <a:t>共有化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dirty="0">
                <a:latin typeface="+mn-lt"/>
              </a:rPr>
              <a:t>㈱デンソーファシリティーズ　省エネ</a:t>
            </a:r>
            <a:r>
              <a:rPr kumimoji="1" lang="en-US" altLang="ja-JP" dirty="0">
                <a:latin typeface="+mn-lt"/>
              </a:rPr>
              <a:t>IT</a:t>
            </a:r>
            <a:r>
              <a:rPr kumimoji="1" lang="ja-JP" altLang="en-US" dirty="0">
                <a:latin typeface="+mn-lt"/>
              </a:rPr>
              <a:t>ソリューション部</a:t>
            </a:r>
            <a:r>
              <a:rPr lang="en-US" altLang="ja-JP" dirty="0">
                <a:latin typeface="+mn-lt"/>
              </a:rPr>
              <a:t>   </a:t>
            </a:r>
            <a:r>
              <a:rPr lang="ja-JP" altLang="en-US" dirty="0">
                <a:latin typeface="+mn-lt"/>
              </a:rPr>
              <a:t>野々村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>
                <a:latin typeface="+mn-lt"/>
              </a:rPr>
              <a:t>①直近の活動の御報告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短中期での省エネ目途立て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設備保全・省エネ改善の計画見える化の統合案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見える化統合による管理方法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７、情報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12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 業務の連携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をファシリティーズから見れるように、㈱神星側の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申請届出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の開発・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のご協力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28" name="動作設定ボタン: 進む/次へ 27">
            <a:hlinkClick r:id="rId16" action="ppaction://hlinkpres?slideindex=1&amp;slidetitle=PowerPoint プレゼンテーション" highlightClick="1"/>
          </p:cNvPr>
          <p:cNvSpPr/>
          <p:nvPr/>
        </p:nvSpPr>
        <p:spPr>
          <a:xfrm>
            <a:off x="5583771" y="3829011"/>
            <a:ext cx="325442" cy="197570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2657" y="3760920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①直近の活動の御報告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１、省エネ改善の進め方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イメージ合わせ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650649" y="29026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321761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838691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・夜間直間のエネ停止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・空圧機性能管理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4662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</a:t>
            </a:r>
            <a:r>
              <a:rPr kumimoji="1" lang="en-US" altLang="ja-JP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endParaRPr kumimoji="1" lang="en-US" altLang="ja-JP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4994732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530956" y="57745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連携を深める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28" y="4852361"/>
            <a:ext cx="255101" cy="24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819136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進め方を共有し、改善のネタ出し～実行・計画の立案支援 ⇒ 現場改善を加速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85148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96958"/>
              </p:ext>
            </p:extLst>
          </p:nvPr>
        </p:nvGraphicFramePr>
        <p:xfrm>
          <a:off x="229757" y="1483439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499818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452118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975824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654070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389809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289771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897551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338809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455088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21472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11234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867989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19673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447849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879669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869598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852337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677418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17559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省エネ改善計画・保全計画の見える化共有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461578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893966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68832" y="2701009"/>
            <a:ext cx="97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次回予定</a:t>
            </a: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05795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435305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435305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14260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目的に沿った検討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02907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865221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978855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978855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47871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00259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557187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13297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３、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した取組み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86756"/>
              </p:ext>
            </p:extLst>
          </p:nvPr>
        </p:nvGraphicFramePr>
        <p:xfrm>
          <a:off x="5767349" y="1904516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07706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561948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565835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8682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948162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15610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959048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175219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433077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16410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7942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767582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671911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646546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2853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647043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07455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471744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4771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77422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619714" y="1586762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54311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21" y="1369780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691842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971715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86727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83415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460238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7"/>
          <a:srcRect r="37843"/>
          <a:stretch/>
        </p:blipFill>
        <p:spPr>
          <a:xfrm>
            <a:off x="2405901" y="1298406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49562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38391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602553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136701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145444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330156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05216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245084" y="1972776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240940" y="1346490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動作設定ボタン: 進む/次へ 5">
            <a:hlinkClick r:id="rId8" action="ppaction://hlinksldjump" highlightClick="1"/>
          </p:cNvPr>
          <p:cNvSpPr/>
          <p:nvPr/>
        </p:nvSpPr>
        <p:spPr>
          <a:xfrm>
            <a:off x="4201909" y="3150138"/>
            <a:ext cx="327929" cy="142946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347899" y="5803043"/>
            <a:ext cx="8512918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kumimoji="1" lang="en-US" altLang="ja-JP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【</a:t>
            </a:r>
            <a:r>
              <a:rPr kumimoji="1" lang="ja-JP" altLang="en-US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課題</a:t>
            </a:r>
            <a:r>
              <a:rPr kumimoji="1" lang="en-US" altLang="ja-JP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】 </a:t>
            </a:r>
            <a:r>
              <a:rPr lang="ja-JP" altLang="en-US" sz="16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の専門性・特徴を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相互に理解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しニーズ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応じて連携 ⇒ 情報活用で効率的に連携</a:t>
            </a:r>
            <a:endParaRPr lang="en-US" altLang="ja-JP" sz="1600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2020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年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STEP1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情報の共有化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8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2021</a:t>
            </a:r>
            <a:r>
              <a:rPr lang="ja-JP" altLang="en-US" sz="18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 </a:t>
            </a:r>
            <a:r>
              <a:rPr lang="en-US" altLang="ja-JP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STEP2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施設ﾎﾟｰﾀﾙで情報連携 ⇒ 効率的な施設運営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29515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施設ポータルサイトと情報連携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の狙い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85171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75043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省エネの取組み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　がポイント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85181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84042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29514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84042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工場運用の悩み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34125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99506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628873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74111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8136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98566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97724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35542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29914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40967"/>
              </p:ext>
            </p:extLst>
          </p:nvPr>
        </p:nvGraphicFramePr>
        <p:xfrm>
          <a:off x="4733971" y="3356559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6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6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94029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126939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管理強化＋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施設管理業務の効率化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1095149"/>
            <a:ext cx="5590476" cy="384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0" y="1403541"/>
            <a:ext cx="3821719" cy="4161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5" highlightClick="1"/>
          </p:cNvPr>
          <p:cNvSpPr/>
          <p:nvPr/>
        </p:nvSpPr>
        <p:spPr>
          <a:xfrm>
            <a:off x="3722914" y="1403541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2739</Words>
  <Application>Microsoft Office PowerPoint</Application>
  <PresentationFormat>ユーザー設定</PresentationFormat>
  <Paragraphs>612</Paragraphs>
  <Slides>19</Slides>
  <Notes>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4" baseType="lpstr">
      <vt:lpstr>BIZ UDPゴシック</vt:lpstr>
      <vt:lpstr>HGP創英角ｺﾞｼｯｸUB</vt:lpstr>
      <vt:lpstr>Meiryo UI</vt:lpstr>
      <vt:lpstr>ＭＳ Ｐゴシック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ワークシート</vt:lpstr>
      <vt:lpstr>2020年10月XX日 　省エネ改善業務の加速のための情報共有化</vt:lpstr>
      <vt:lpstr>①直近の活動の御報告</vt:lpstr>
      <vt:lpstr>１、省エネ改善の進め方イメージ合わせ(空圧機整備含む)</vt:lpstr>
      <vt:lpstr>2、省エネ改善の大工程 (空圧機整備含む)</vt:lpstr>
      <vt:lpstr>３、EMSを活用した取組み</vt:lpstr>
      <vt:lpstr>②情報基盤構築に向けた お願い事項</vt:lpstr>
      <vt:lpstr>1、神星工業㈱ 情報基盤(案)</vt:lpstr>
      <vt:lpstr>2、施設ポータルサイトと情報連携の狙い</vt:lpstr>
      <vt:lpstr>３、施設ポータルサイトの活用</vt:lpstr>
      <vt:lpstr>４、省エネ改善計画の見える化</vt:lpstr>
      <vt:lpstr>５、保全計画の見える化</vt:lpstr>
      <vt:lpstr>６、設備保全・省エネ改善の計画見える化の統合案</vt:lpstr>
      <vt:lpstr>７、情報基盤構築に向けた お願い事項 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2020-10-11T06:48:27Z</dcterms:modified>
</cp:coreProperties>
</file>